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wdp" ContentType="image/vnd.ms-phot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92" r:id="rId10"/>
    <p:sldId id="265" r:id="rId11"/>
    <p:sldId id="266" r:id="rId12"/>
    <p:sldId id="267" r:id="rId13"/>
    <p:sldId id="268" r:id="rId14"/>
    <p:sldId id="280" r:id="rId15"/>
    <p:sldId id="288" r:id="rId16"/>
    <p:sldId id="278" r:id="rId17"/>
    <p:sldId id="289" r:id="rId18"/>
    <p:sldId id="281" r:id="rId19"/>
    <p:sldId id="263" r:id="rId20"/>
    <p:sldId id="277" r:id="rId21"/>
    <p:sldId id="291" r:id="rId22"/>
    <p:sldId id="276" r:id="rId23"/>
    <p:sldId id="270" r:id="rId24"/>
    <p:sldId id="285" r:id="rId25"/>
    <p:sldId id="298" r:id="rId26"/>
    <p:sldId id="271" r:id="rId27"/>
    <p:sldId id="299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2814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ProPowerPoint\Шаблоны\В работе\FruktDiet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99"/>
          <p:cNvGrpSpPr>
            <a:grpSpLocks/>
          </p:cNvGrpSpPr>
          <p:nvPr/>
        </p:nvGrpSpPr>
        <p:grpSpPr bwMode="auto">
          <a:xfrm>
            <a:off x="3197225" y="0"/>
            <a:ext cx="547688" cy="990600"/>
            <a:chOff x="768" y="1700"/>
            <a:chExt cx="405" cy="2620"/>
          </a:xfrm>
        </p:grpSpPr>
        <p:sp>
          <p:nvSpPr>
            <p:cNvPr id="6" name="Rectangle 200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7" name="Rectangle 201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8" name="Group 254"/>
          <p:cNvGrpSpPr>
            <a:grpSpLocks/>
          </p:cNvGrpSpPr>
          <p:nvPr/>
        </p:nvGrpSpPr>
        <p:grpSpPr bwMode="auto">
          <a:xfrm>
            <a:off x="-11113" y="203200"/>
            <a:ext cx="9155113" cy="547688"/>
            <a:chOff x="-7" y="403"/>
            <a:chExt cx="5767" cy="345"/>
          </a:xfrm>
        </p:grpSpPr>
        <p:grpSp>
          <p:nvGrpSpPr>
            <p:cNvPr id="9" name="Group 219"/>
            <p:cNvGrpSpPr>
              <a:grpSpLocks/>
            </p:cNvGrpSpPr>
            <p:nvPr/>
          </p:nvGrpSpPr>
          <p:grpSpPr bwMode="auto">
            <a:xfrm rot="5400000">
              <a:off x="488" y="-92"/>
              <a:ext cx="345" cy="1336"/>
              <a:chOff x="768" y="1700"/>
              <a:chExt cx="405" cy="2620"/>
            </a:xfrm>
          </p:grpSpPr>
          <p:sp>
            <p:nvSpPr>
              <p:cNvPr id="13" name="Rectangle 220"/>
              <p:cNvSpPr>
                <a:spLocks noChangeArrowheads="1"/>
              </p:cNvSpPr>
              <p:nvPr/>
            </p:nvSpPr>
            <p:spPr bwMode="gray">
              <a:xfrm>
                <a:off x="768" y="1700"/>
                <a:ext cx="95" cy="2620"/>
              </a:xfrm>
              <a:prstGeom prst="rect">
                <a:avLst/>
              </a:prstGeom>
              <a:solidFill>
                <a:srgbClr val="FDD903">
                  <a:alpha val="30196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4" name="Rectangle 221"/>
              <p:cNvSpPr>
                <a:spLocks noChangeArrowheads="1"/>
              </p:cNvSpPr>
              <p:nvPr/>
            </p:nvSpPr>
            <p:spPr bwMode="gray">
              <a:xfrm>
                <a:off x="912" y="1700"/>
                <a:ext cx="261" cy="2620"/>
              </a:xfrm>
              <a:prstGeom prst="rect">
                <a:avLst/>
              </a:prstGeom>
              <a:solidFill>
                <a:srgbClr val="FDD903">
                  <a:alpha val="30196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  <p:grpSp>
          <p:nvGrpSpPr>
            <p:cNvPr id="10" name="Group 245"/>
            <p:cNvGrpSpPr>
              <a:grpSpLocks/>
            </p:cNvGrpSpPr>
            <p:nvPr/>
          </p:nvGrpSpPr>
          <p:grpSpPr bwMode="auto">
            <a:xfrm rot="5400000">
              <a:off x="3397" y="-1615"/>
              <a:ext cx="345" cy="4381"/>
              <a:chOff x="768" y="1700"/>
              <a:chExt cx="405" cy="2620"/>
            </a:xfrm>
          </p:grpSpPr>
          <p:sp>
            <p:nvSpPr>
              <p:cNvPr id="11" name="Rectangle 246"/>
              <p:cNvSpPr>
                <a:spLocks noChangeArrowheads="1"/>
              </p:cNvSpPr>
              <p:nvPr/>
            </p:nvSpPr>
            <p:spPr bwMode="gray">
              <a:xfrm>
                <a:off x="768" y="1700"/>
                <a:ext cx="95" cy="2620"/>
              </a:xfrm>
              <a:prstGeom prst="rect">
                <a:avLst/>
              </a:prstGeom>
              <a:solidFill>
                <a:srgbClr val="FFFFFF">
                  <a:alpha val="39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" name="Rectangle 247"/>
              <p:cNvSpPr>
                <a:spLocks noChangeArrowheads="1"/>
              </p:cNvSpPr>
              <p:nvPr/>
            </p:nvSpPr>
            <p:spPr bwMode="gray">
              <a:xfrm>
                <a:off x="912" y="1700"/>
                <a:ext cx="261" cy="2620"/>
              </a:xfrm>
              <a:prstGeom prst="rect">
                <a:avLst/>
              </a:prstGeom>
              <a:solidFill>
                <a:srgbClr val="FFFFFF">
                  <a:alpha val="39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</p:grpSp>
      <p:grpSp>
        <p:nvGrpSpPr>
          <p:cNvPr id="15" name="Group 203"/>
          <p:cNvGrpSpPr>
            <a:grpSpLocks/>
          </p:cNvGrpSpPr>
          <p:nvPr/>
        </p:nvGrpSpPr>
        <p:grpSpPr bwMode="auto">
          <a:xfrm>
            <a:off x="5392738" y="0"/>
            <a:ext cx="547687" cy="990600"/>
            <a:chOff x="768" y="1700"/>
            <a:chExt cx="405" cy="2620"/>
          </a:xfrm>
        </p:grpSpPr>
        <p:sp>
          <p:nvSpPr>
            <p:cNvPr id="16" name="Rectangle 204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7" name="Rectangle 205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8" name="Group 181"/>
          <p:cNvGrpSpPr>
            <a:grpSpLocks/>
          </p:cNvGrpSpPr>
          <p:nvPr/>
        </p:nvGrpSpPr>
        <p:grpSpPr bwMode="auto">
          <a:xfrm rot="10800000">
            <a:off x="142875" y="-7938"/>
            <a:ext cx="461963" cy="6858001"/>
            <a:chOff x="768" y="1700"/>
            <a:chExt cx="405" cy="2620"/>
          </a:xfrm>
        </p:grpSpPr>
        <p:sp>
          <p:nvSpPr>
            <p:cNvPr id="19" name="Rectangle 182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0" name="Rectangle 183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1" name="Group 215"/>
          <p:cNvGrpSpPr>
            <a:grpSpLocks/>
          </p:cNvGrpSpPr>
          <p:nvPr/>
        </p:nvGrpSpPr>
        <p:grpSpPr bwMode="auto">
          <a:xfrm>
            <a:off x="7853363" y="0"/>
            <a:ext cx="547687" cy="990600"/>
            <a:chOff x="768" y="1700"/>
            <a:chExt cx="405" cy="2620"/>
          </a:xfrm>
        </p:grpSpPr>
        <p:sp>
          <p:nvSpPr>
            <p:cNvPr id="22" name="Rectangle 216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3" name="Rectangle 217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4" name="Group 195"/>
          <p:cNvGrpSpPr>
            <a:grpSpLocks/>
          </p:cNvGrpSpPr>
          <p:nvPr/>
        </p:nvGrpSpPr>
        <p:grpSpPr bwMode="auto">
          <a:xfrm>
            <a:off x="1225550" y="0"/>
            <a:ext cx="547688" cy="6858000"/>
            <a:chOff x="768" y="1700"/>
            <a:chExt cx="405" cy="2620"/>
          </a:xfrm>
        </p:grpSpPr>
        <p:sp>
          <p:nvSpPr>
            <p:cNvPr id="25" name="Rectangle 196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6" name="Rectangle 197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7" name="Group 233"/>
          <p:cNvGrpSpPr>
            <a:grpSpLocks/>
          </p:cNvGrpSpPr>
          <p:nvPr/>
        </p:nvGrpSpPr>
        <p:grpSpPr bwMode="auto">
          <a:xfrm rot="5400000">
            <a:off x="775494" y="3061493"/>
            <a:ext cx="547688" cy="2120901"/>
            <a:chOff x="768" y="1700"/>
            <a:chExt cx="405" cy="2620"/>
          </a:xfrm>
        </p:grpSpPr>
        <p:sp>
          <p:nvSpPr>
            <p:cNvPr id="28" name="Rectangle 234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9" name="Rectangle 235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30" name="Group 237"/>
          <p:cNvGrpSpPr>
            <a:grpSpLocks/>
          </p:cNvGrpSpPr>
          <p:nvPr/>
        </p:nvGrpSpPr>
        <p:grpSpPr bwMode="auto">
          <a:xfrm rot="5400000">
            <a:off x="775494" y="4414043"/>
            <a:ext cx="547688" cy="2120901"/>
            <a:chOff x="768" y="1700"/>
            <a:chExt cx="405" cy="2620"/>
          </a:xfrm>
        </p:grpSpPr>
        <p:sp>
          <p:nvSpPr>
            <p:cNvPr id="31" name="Rectangle 238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2" name="Rectangle 239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pic>
        <p:nvPicPr>
          <p:cNvPr id="33" name="Picture 3" descr="C:\Documents and Settings\Admin\Рабочий стол\fruits0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3" y="4097338"/>
            <a:ext cx="3589338" cy="278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213" y="966788"/>
            <a:ext cx="8459787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188" y="1073150"/>
            <a:ext cx="8297862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09516" y="3307336"/>
            <a:ext cx="6260232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65389" y="5118046"/>
            <a:ext cx="6400800" cy="5536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3708374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9935022"/>
      </p:ext>
    </p:extLst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K:\ProPowerPoint\Шаблоны\В работе\FruktDietaSlid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1403350" y="333375"/>
            <a:ext cx="6408738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1331913" y="1600200"/>
            <a:ext cx="7561262" cy="506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grpSp>
        <p:nvGrpSpPr>
          <p:cNvPr id="8" name="Group 80"/>
          <p:cNvGrpSpPr>
            <a:grpSpLocks/>
          </p:cNvGrpSpPr>
          <p:nvPr/>
        </p:nvGrpSpPr>
        <p:grpSpPr bwMode="auto">
          <a:xfrm>
            <a:off x="152400" y="0"/>
            <a:ext cx="457200" cy="6858000"/>
            <a:chOff x="768" y="1700"/>
            <a:chExt cx="405" cy="2620"/>
          </a:xfrm>
        </p:grpSpPr>
        <p:sp>
          <p:nvSpPr>
            <p:cNvPr id="1053" name="Rectangle 81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4" name="Rectangle 82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1" name="Group 89"/>
          <p:cNvGrpSpPr>
            <a:grpSpLocks/>
          </p:cNvGrpSpPr>
          <p:nvPr/>
        </p:nvGrpSpPr>
        <p:grpSpPr bwMode="auto">
          <a:xfrm>
            <a:off x="1905000" y="0"/>
            <a:ext cx="642938" cy="285750"/>
            <a:chOff x="768" y="1700"/>
            <a:chExt cx="405" cy="2620"/>
          </a:xfrm>
        </p:grpSpPr>
        <p:sp>
          <p:nvSpPr>
            <p:cNvPr id="1051" name="Rectangle 90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2" name="Rectangle 91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4" name="Group 92"/>
          <p:cNvGrpSpPr>
            <a:grpSpLocks/>
          </p:cNvGrpSpPr>
          <p:nvPr/>
        </p:nvGrpSpPr>
        <p:grpSpPr bwMode="auto">
          <a:xfrm>
            <a:off x="3810000" y="0"/>
            <a:ext cx="642938" cy="285750"/>
            <a:chOff x="768" y="1700"/>
            <a:chExt cx="405" cy="2620"/>
          </a:xfrm>
        </p:grpSpPr>
        <p:sp>
          <p:nvSpPr>
            <p:cNvPr id="1049" name="Rectangle 93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0" name="Rectangle 94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7" name="Group 95"/>
          <p:cNvGrpSpPr>
            <a:grpSpLocks/>
          </p:cNvGrpSpPr>
          <p:nvPr/>
        </p:nvGrpSpPr>
        <p:grpSpPr bwMode="auto">
          <a:xfrm>
            <a:off x="5791200" y="0"/>
            <a:ext cx="642938" cy="285750"/>
            <a:chOff x="768" y="1700"/>
            <a:chExt cx="405" cy="2620"/>
          </a:xfrm>
        </p:grpSpPr>
        <p:sp>
          <p:nvSpPr>
            <p:cNvPr id="1047" name="Rectangle 96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48" name="Rectangle 97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033" name="Group 98"/>
          <p:cNvGrpSpPr>
            <a:grpSpLocks/>
          </p:cNvGrpSpPr>
          <p:nvPr/>
        </p:nvGrpSpPr>
        <p:grpSpPr bwMode="auto">
          <a:xfrm>
            <a:off x="8283575" y="-9525"/>
            <a:ext cx="642938" cy="304800"/>
            <a:chOff x="768" y="1700"/>
            <a:chExt cx="405" cy="2620"/>
          </a:xfrm>
        </p:grpSpPr>
        <p:sp>
          <p:nvSpPr>
            <p:cNvPr id="1045" name="Rectangle 99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46" name="Rectangle 100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3" name="Group 71"/>
          <p:cNvGrpSpPr>
            <a:grpSpLocks/>
          </p:cNvGrpSpPr>
          <p:nvPr/>
        </p:nvGrpSpPr>
        <p:grpSpPr bwMode="auto">
          <a:xfrm rot="-5400000">
            <a:off x="246062" y="2103438"/>
            <a:ext cx="550863" cy="1042988"/>
            <a:chOff x="1060" y="0"/>
            <a:chExt cx="394" cy="4320"/>
          </a:xfrm>
        </p:grpSpPr>
        <p:sp>
          <p:nvSpPr>
            <p:cNvPr id="1043" name="Rectangle 72"/>
            <p:cNvSpPr>
              <a:spLocks noChangeArrowheads="1"/>
            </p:cNvSpPr>
            <p:nvPr/>
          </p:nvSpPr>
          <p:spPr bwMode="gray">
            <a:xfrm>
              <a:off x="1214" y="0"/>
              <a:ext cx="240" cy="4320"/>
            </a:xfrm>
            <a:prstGeom prst="rect">
              <a:avLst/>
            </a:prstGeom>
            <a:solidFill>
              <a:srgbClr val="FDD903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44" name="Rectangle 73"/>
            <p:cNvSpPr>
              <a:spLocks noChangeArrowheads="1"/>
            </p:cNvSpPr>
            <p:nvPr/>
          </p:nvSpPr>
          <p:spPr bwMode="gray">
            <a:xfrm>
              <a:off x="1060" y="0"/>
              <a:ext cx="93" cy="4320"/>
            </a:xfrm>
            <a:prstGeom prst="rect">
              <a:avLst/>
            </a:prstGeom>
            <a:solidFill>
              <a:srgbClr val="FDD903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6" name="Group 104"/>
          <p:cNvGrpSpPr>
            <a:grpSpLocks/>
          </p:cNvGrpSpPr>
          <p:nvPr/>
        </p:nvGrpSpPr>
        <p:grpSpPr bwMode="auto">
          <a:xfrm rot="-5400000">
            <a:off x="246063" y="4368800"/>
            <a:ext cx="550862" cy="1042988"/>
            <a:chOff x="1060" y="0"/>
            <a:chExt cx="394" cy="4320"/>
          </a:xfrm>
        </p:grpSpPr>
        <p:sp>
          <p:nvSpPr>
            <p:cNvPr id="1041" name="Rectangle 105"/>
            <p:cNvSpPr>
              <a:spLocks noChangeArrowheads="1"/>
            </p:cNvSpPr>
            <p:nvPr/>
          </p:nvSpPr>
          <p:spPr bwMode="gray">
            <a:xfrm>
              <a:off x="1214" y="0"/>
              <a:ext cx="240" cy="4320"/>
            </a:xfrm>
            <a:prstGeom prst="rect">
              <a:avLst/>
            </a:prstGeom>
            <a:solidFill>
              <a:srgbClr val="FDD903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42" name="Rectangle 106"/>
            <p:cNvSpPr>
              <a:spLocks noChangeArrowheads="1"/>
            </p:cNvSpPr>
            <p:nvPr/>
          </p:nvSpPr>
          <p:spPr bwMode="gray">
            <a:xfrm>
              <a:off x="1060" y="0"/>
              <a:ext cx="93" cy="4320"/>
            </a:xfrm>
            <a:prstGeom prst="rect">
              <a:avLst/>
            </a:prstGeom>
            <a:solidFill>
              <a:srgbClr val="FDD903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pic>
        <p:nvPicPr>
          <p:cNvPr id="2051" name="Picture 3" descr="C:\Documents and Settings\Admin\Рабочий стол\fruits02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6038" y="5732463"/>
            <a:ext cx="1385887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74025" y="395288"/>
            <a:ext cx="1008063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388" y="395288"/>
            <a:ext cx="919162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9" name="TextBox 6"/>
          <p:cNvSpPr txBox="1">
            <a:spLocks noChangeArrowheads="1"/>
          </p:cNvSpPr>
          <p:nvPr/>
        </p:nvSpPr>
        <p:spPr bwMode="auto">
          <a:xfrm>
            <a:off x="-11113" y="6583363"/>
            <a:ext cx="1552576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1300" smtClean="0">
                <a:solidFill>
                  <a:srgbClr val="EBF1DE"/>
                </a:solidFill>
                <a:latin typeface="Agency FB" pitchFamily="34" charset="0"/>
              </a:rPr>
              <a:t>ProPowerPoint.ru</a:t>
            </a:r>
            <a:endParaRPr lang="ru-RU" sz="1300" smtClean="0">
              <a:solidFill>
                <a:srgbClr val="EBF1DE"/>
              </a:solidFill>
              <a:latin typeface="Ariston" pitchFamily="66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052513" y="-11113"/>
            <a:ext cx="71437" cy="68580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    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5" r:id="rId2"/>
  </p:sldLayoutIdLst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2843807" y="3284984"/>
            <a:ext cx="6225581" cy="2160239"/>
          </a:xfrm>
        </p:spPr>
        <p:txBody>
          <a:bodyPr/>
          <a:lstStyle/>
          <a:p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час </a:t>
            </a:r>
            <a:b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пользе горячего питания</a:t>
            </a:r>
            <a:endParaRPr lang="ru-RU" sz="5400" dirty="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400" b="1" u="sng" dirty="0" smtClean="0"/>
              <a:t>Среднесуточные </a:t>
            </a:r>
            <a:r>
              <a:rPr lang="ru-RU" sz="2400" b="1" dirty="0" smtClean="0"/>
              <a:t>нормы физиологических потребностей в пищевых веществах и энергии для детей и подростков школьного возраста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088292310"/>
              </p:ext>
            </p:extLst>
          </p:nvPr>
        </p:nvGraphicFramePr>
        <p:xfrm>
          <a:off x="1116013" y="1484312"/>
          <a:ext cx="7920036" cy="4176935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320006"/>
                <a:gridCol w="1320006"/>
                <a:gridCol w="1320005"/>
                <a:gridCol w="1320007"/>
                <a:gridCol w="1320006"/>
                <a:gridCol w="1320006"/>
              </a:tblGrid>
              <a:tr h="886672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Вещества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7-10 лет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11-13, мальчики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11-13, девочки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14-17, юноши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14-17, девушки</a:t>
                      </a:r>
                    </a:p>
                  </a:txBody>
                  <a:tcPr marL="38096" marR="38096" marT="38098" marB="38098" anchor="ctr"/>
                </a:tc>
              </a:tr>
              <a:tr h="832141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Энергия, ккал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2350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2750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2500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3000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2600</a:t>
                      </a:r>
                    </a:p>
                  </a:txBody>
                  <a:tcPr marL="38096" marR="38096" marT="38098" marB="38098" anchor="ctr"/>
                </a:tc>
              </a:tr>
              <a:tr h="110750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Белки, г, </a:t>
                      </a:r>
                      <a:endParaRPr lang="ru-RU" sz="1800" b="1" dirty="0" smtClean="0">
                        <a:effectLst/>
                      </a:endParaRPr>
                    </a:p>
                    <a:p>
                      <a:r>
                        <a:rPr lang="ru-RU" sz="1800" b="1" dirty="0" smtClean="0">
                          <a:effectLst/>
                        </a:rPr>
                        <a:t>в </a:t>
                      </a:r>
                      <a:r>
                        <a:rPr lang="ru-RU" sz="1800" b="1" dirty="0">
                          <a:effectLst/>
                        </a:rPr>
                        <a:t>том числе животные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effectLst/>
                        </a:rPr>
                        <a:t> 46 -77 </a:t>
                      </a:r>
                      <a:endParaRPr lang="ru-RU" sz="1800" dirty="0">
                        <a:effectLst/>
                      </a:endParaRP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54-</a:t>
                      </a:r>
                      <a:r>
                        <a:rPr lang="ru-RU" sz="1800" dirty="0" smtClean="0">
                          <a:effectLst/>
                        </a:rPr>
                        <a:t>90</a:t>
                      </a:r>
                      <a:r>
                        <a:rPr lang="ru-RU" sz="1800" dirty="0">
                          <a:effectLst/>
                        </a:rPr>
                        <a:t/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 smtClean="0">
                          <a:effectLst/>
                        </a:rPr>
                        <a:t> </a:t>
                      </a:r>
                      <a:endParaRPr lang="ru-RU" sz="1800" dirty="0">
                        <a:effectLst/>
                      </a:endParaRP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effectLst/>
                        </a:rPr>
                        <a:t> </a:t>
                      </a:r>
                    </a:p>
                    <a:p>
                      <a:pPr algn="ctr"/>
                      <a:r>
                        <a:rPr lang="ru-RU" sz="1800" dirty="0" smtClean="0">
                          <a:effectLst/>
                        </a:rPr>
                        <a:t>49-82</a:t>
                      </a:r>
                      <a:br>
                        <a:rPr lang="ru-RU" sz="1800" dirty="0" smtClean="0">
                          <a:effectLst/>
                        </a:rPr>
                      </a:br>
                      <a:r>
                        <a:rPr lang="ru-RU" sz="1800" dirty="0" smtClean="0">
                          <a:effectLst/>
                        </a:rPr>
                        <a:t> </a:t>
                      </a:r>
                      <a:endParaRPr lang="ru-RU" sz="1800" dirty="0">
                        <a:effectLst/>
                      </a:endParaRP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 smtClean="0">
                        <a:effectLst/>
                      </a:endParaRPr>
                    </a:p>
                    <a:p>
                      <a:pPr algn="ctr"/>
                      <a:r>
                        <a:rPr lang="ru-RU" sz="1800" dirty="0" smtClean="0">
                          <a:effectLst/>
                        </a:rPr>
                        <a:t>82- 98</a:t>
                      </a:r>
                      <a:r>
                        <a:rPr lang="ru-RU" sz="1800" dirty="0">
                          <a:effectLst/>
                        </a:rPr>
                        <a:t/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 smtClean="0">
                          <a:effectLst/>
                        </a:rPr>
                        <a:t> </a:t>
                      </a:r>
                      <a:endParaRPr lang="ru-RU" sz="1800" dirty="0">
                        <a:effectLst/>
                      </a:endParaRP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 smtClean="0">
                        <a:effectLst/>
                      </a:endParaRPr>
                    </a:p>
                    <a:p>
                      <a:pPr algn="ctr"/>
                      <a:r>
                        <a:rPr lang="ru-RU" sz="1800" dirty="0" smtClean="0">
                          <a:effectLst/>
                        </a:rPr>
                        <a:t>54-90</a:t>
                      </a:r>
                      <a:r>
                        <a:rPr lang="ru-RU" sz="1800" dirty="0">
                          <a:effectLst/>
                        </a:rPr>
                        <a:t/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 smtClean="0">
                          <a:effectLst/>
                        </a:rPr>
                        <a:t> </a:t>
                      </a:r>
                      <a:endParaRPr lang="ru-RU" sz="1800" dirty="0">
                        <a:effectLst/>
                      </a:endParaRPr>
                    </a:p>
                  </a:txBody>
                  <a:tcPr marL="38096" marR="38096" marT="38098" marB="38098" anchor="ctr"/>
                </a:tc>
              </a:tr>
              <a:tr h="739727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Жиры, г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79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92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84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100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90</a:t>
                      </a:r>
                    </a:p>
                  </a:txBody>
                  <a:tcPr marL="38096" marR="38096" marT="38098" marB="38098" anchor="ctr"/>
                </a:tc>
              </a:tr>
              <a:tr h="610890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Углеводы, г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335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390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355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425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360</a:t>
                      </a:r>
                    </a:p>
                  </a:txBody>
                  <a:tcPr marL="38096" marR="38096" marT="38098" marB="38098" anchor="ctr"/>
                </a:tc>
              </a:tr>
            </a:tbl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dirty="0" smtClean="0">
                <a:solidFill>
                  <a:srgbClr val="FF0000"/>
                </a:solidFill>
              </a:rPr>
              <a:t>Минеральные вещества, мг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65262560"/>
              </p:ext>
            </p:extLst>
          </p:nvPr>
        </p:nvGraphicFramePr>
        <p:xfrm>
          <a:off x="1116013" y="1484313"/>
          <a:ext cx="7561260" cy="4752972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260210"/>
                <a:gridCol w="1260210"/>
                <a:gridCol w="1260210"/>
                <a:gridCol w="1260210"/>
                <a:gridCol w="1260210"/>
                <a:gridCol w="1260210"/>
              </a:tblGrid>
              <a:tr h="108867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Вещества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7-10 лет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11-13, мальчики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11-13, девочки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14-17, юноши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14-17, девушки</a:t>
                      </a:r>
                    </a:p>
                  </a:txBody>
                  <a:tcPr marL="38100" marR="38100" marT="38104" marB="38104" anchor="ctr"/>
                </a:tc>
              </a:tr>
              <a:tr h="610717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Кальций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1100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1200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1200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1200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1200</a:t>
                      </a:r>
                    </a:p>
                  </a:txBody>
                  <a:tcPr marL="38100" marR="38100" marT="38104" marB="38104" anchor="ctr"/>
                </a:tc>
              </a:tr>
              <a:tr h="610717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Фосфор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1650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1800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1800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1800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1800</a:t>
                      </a:r>
                    </a:p>
                  </a:txBody>
                  <a:tcPr marL="38100" marR="38100" marT="38104" marB="38104" anchor="ctr"/>
                </a:tc>
              </a:tr>
              <a:tr h="610717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Магний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250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300</a:t>
                      </a:r>
                    </a:p>
                  </a:txBody>
                  <a:tcPr marL="38100" marR="38100" marT="38104" marB="38104" anchor="ctr"/>
                </a:tc>
              </a:tr>
              <a:tr h="610717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Железо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12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15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18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15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18</a:t>
                      </a:r>
                    </a:p>
                  </a:txBody>
                  <a:tcPr marL="38100" marR="38100" marT="38104" marB="38104" anchor="ctr"/>
                </a:tc>
              </a:tr>
              <a:tr h="610717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Цинк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15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12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15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12</a:t>
                      </a:r>
                    </a:p>
                  </a:txBody>
                  <a:tcPr marL="38100" marR="38100" marT="38104" marB="38104" anchor="ctr"/>
                </a:tc>
              </a:tr>
              <a:tr h="610717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Йод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0,10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0,10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0,10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0,13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0,13</a:t>
                      </a:r>
                    </a:p>
                  </a:txBody>
                  <a:tcPr marL="38100" marR="38100" marT="38104" marB="38104" anchor="ctr"/>
                </a:tc>
              </a:tr>
            </a:tbl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solidFill>
                  <a:srgbClr val="FF0000"/>
                </a:solidFill>
              </a:rPr>
              <a:t>Витамины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67437043"/>
              </p:ext>
            </p:extLst>
          </p:nvPr>
        </p:nvGraphicFramePr>
        <p:xfrm>
          <a:off x="1116013" y="1412875"/>
          <a:ext cx="7561260" cy="4537071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260210"/>
                <a:gridCol w="1260210"/>
                <a:gridCol w="1260210"/>
                <a:gridCol w="1260210"/>
                <a:gridCol w="1260210"/>
                <a:gridCol w="1260210"/>
              </a:tblGrid>
              <a:tr h="686421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Вещества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7-10 лет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11-13, мальчики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11-13, девочки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14-17, юноши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14-17, девушки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С, мг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60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70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70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70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70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А, мкг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700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1000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800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1000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800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Е, мг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12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15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12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en-US" sz="1800" b="1" dirty="0">
                          <a:effectLst/>
                        </a:rPr>
                        <a:t>D, </a:t>
                      </a:r>
                      <a:r>
                        <a:rPr lang="ru-RU" sz="1800" b="1" dirty="0">
                          <a:effectLst/>
                        </a:rPr>
                        <a:t>мкг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2,5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2,5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2,5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2,5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2,5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В1, мг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1,2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1,4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1,3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1,5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1,3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В2, мг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1,4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1,7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1,5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1,8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1,5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В6, мг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1,6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1,8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1,6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1,6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РР, мг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15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18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17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17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 err="1">
                          <a:effectLst/>
                        </a:rPr>
                        <a:t>Фолат</a:t>
                      </a:r>
                      <a:r>
                        <a:rPr lang="ru-RU" sz="1800" b="1" dirty="0">
                          <a:effectLst/>
                        </a:rPr>
                        <a:t>, мкг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200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200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200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200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200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В12, мкг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3</a:t>
                      </a:r>
                    </a:p>
                  </a:txBody>
                  <a:tcPr marL="38100" marR="38100" marT="38105" marB="38105" anchor="ctr"/>
                </a:tc>
              </a:tr>
            </a:tbl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dirty="0" smtClean="0">
                <a:solidFill>
                  <a:srgbClr val="FF0000"/>
                </a:solidFill>
              </a:rPr>
              <a:t>Режим питания школьников</a:t>
            </a:r>
          </a:p>
        </p:txBody>
      </p:sp>
      <p:sp>
        <p:nvSpPr>
          <p:cNvPr id="1536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800" dirty="0" smtClean="0"/>
              <a:t>Режим питания школьника напрямую связан с распорядком его дня. </a:t>
            </a:r>
            <a:r>
              <a:rPr lang="ru-RU" sz="2800" dirty="0" smtClean="0">
                <a:solidFill>
                  <a:srgbClr val="FF0000"/>
                </a:solidFill>
              </a:rPr>
              <a:t>Большую часть времени подростки проводят в школе</a:t>
            </a:r>
            <a:r>
              <a:rPr lang="ru-RU" sz="2800" dirty="0" smtClean="0">
                <a:solidFill>
                  <a:schemeClr val="accent2"/>
                </a:solidFill>
              </a:rPr>
              <a:t>.</a:t>
            </a:r>
          </a:p>
          <a:p>
            <a:pPr eaLnBrk="1" hangingPunct="1"/>
            <a:r>
              <a:rPr lang="ru-RU" sz="2800" dirty="0" smtClean="0"/>
              <a:t>Школьник должен получать </a:t>
            </a:r>
            <a:r>
              <a:rPr lang="ru-RU" sz="2800" dirty="0" smtClean="0">
                <a:solidFill>
                  <a:srgbClr val="FF0000"/>
                </a:solidFill>
              </a:rPr>
              <a:t>четыре-пять</a:t>
            </a:r>
            <a:r>
              <a:rPr lang="ru-RU" sz="2800" dirty="0" smtClean="0"/>
              <a:t> приемов пищи в день, из них </a:t>
            </a:r>
            <a:r>
              <a:rPr lang="ru-RU" sz="2800" dirty="0" smtClean="0">
                <a:solidFill>
                  <a:srgbClr val="FF0000"/>
                </a:solidFill>
              </a:rPr>
              <a:t>три</a:t>
            </a:r>
            <a:r>
              <a:rPr lang="ru-RU" sz="2800" dirty="0" smtClean="0"/>
              <a:t> – с горячим блюдом. </a:t>
            </a:r>
          </a:p>
          <a:p>
            <a:pPr eaLnBrk="1" hangingPunct="1"/>
            <a:r>
              <a:rPr lang="ru-RU" sz="2800" dirty="0" smtClean="0"/>
              <a:t>Соблюдение режима помогает профилактике заболеваний, а планирование питания надо делать с учетом смены, в которую учится ребенок.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 </a:t>
            </a:r>
            <a:r>
              <a:rPr lang="ru-RU" sz="4000" b="1" dirty="0" smtClean="0"/>
              <a:t>О пользе горячего питания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Горячее питание в школьной столовой призвано решать задачу соблюдения режима питания. 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dirty="0" smtClean="0"/>
              <a:t>  С тем, чтобы у школьника не было бы    перерывов между приёмами пищи более 4 часов, что очень вредно для пищеварительной системы ребёнка. </a:t>
            </a:r>
            <a:endParaRPr lang="ru-RU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556792"/>
            <a:ext cx="6336704" cy="48245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491856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/>
              <a:t>О пользе горячего питания</a:t>
            </a:r>
          </a:p>
        </p:txBody>
      </p:sp>
      <p:sp>
        <p:nvSpPr>
          <p:cNvPr id="1843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400" dirty="0" smtClean="0"/>
              <a:t> Многолетний опыт наблюдений врачей и педагогов показал, что учащиеся, </a:t>
            </a:r>
            <a:r>
              <a:rPr lang="ru-RU" sz="2400" b="1" dirty="0" smtClean="0">
                <a:solidFill>
                  <a:srgbClr val="FF0000"/>
                </a:solidFill>
              </a:rPr>
              <a:t>не потребляющие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smtClean="0"/>
              <a:t>во время учебного дня горячую пищу, </a:t>
            </a:r>
            <a:r>
              <a:rPr lang="ru-RU" sz="2400" i="1" dirty="0" smtClean="0">
                <a:solidFill>
                  <a:srgbClr val="FF0000"/>
                </a:solidFill>
              </a:rPr>
              <a:t>быстрее утомляются, чаще жалуются на головные боли, на усталость, на боли в желудке, плохой привкус во рту, плохое настроение и пониженную работоспособность</a:t>
            </a:r>
            <a:r>
              <a:rPr lang="ru-RU" sz="2400" i="1" dirty="0" smtClean="0"/>
              <a:t>.</a:t>
            </a:r>
          </a:p>
          <a:p>
            <a:pPr eaLnBrk="1" hangingPunct="1"/>
            <a:endParaRPr lang="ru-RU" sz="2400" dirty="0" smtClean="0"/>
          </a:p>
          <a:p>
            <a:pPr eaLnBrk="1" hangingPunct="1"/>
            <a:r>
              <a:rPr lang="ru-RU" sz="2400" dirty="0" smtClean="0"/>
              <a:t> К тому же, согласно статистике, болезни желудка среди детей школьного возраста занимают </a:t>
            </a:r>
            <a:r>
              <a:rPr lang="ru-RU" sz="2400" b="1" dirty="0" smtClean="0"/>
              <a:t>второе место</a:t>
            </a:r>
            <a:r>
              <a:rPr lang="ru-RU" sz="2400" dirty="0" smtClean="0"/>
              <a:t> после заболеваний опорно–двигательного аппарата.  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618888"/>
            <a:ext cx="5400600" cy="48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480460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/>
              <a:t>О пользе горячего питания</a:t>
            </a:r>
          </a:p>
        </p:txBody>
      </p:sp>
      <p:sp>
        <p:nvSpPr>
          <p:cNvPr id="1843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</a:t>
            </a:r>
            <a:r>
              <a:rPr lang="ru-RU" dirty="0" smtClean="0"/>
              <a:t>етям нужно сбалансированное питание, </a:t>
            </a:r>
            <a:r>
              <a:rPr lang="ru-RU" dirty="0" smtClean="0">
                <a:solidFill>
                  <a:srgbClr val="FF0000"/>
                </a:solidFill>
              </a:rPr>
              <a:t>маложирные, нежареные, желательно тушеные и отварные блюда. </a:t>
            </a:r>
          </a:p>
          <a:p>
            <a:r>
              <a:rPr lang="ru-RU" dirty="0" smtClean="0"/>
              <a:t>На завтрак – каша или творог. Причем не перетертый с сахаром и </a:t>
            </a:r>
            <a:r>
              <a:rPr lang="ru-RU" dirty="0" err="1" smtClean="0"/>
              <a:t>ароматизаторами</a:t>
            </a:r>
            <a:r>
              <a:rPr lang="ru-RU" dirty="0" smtClean="0"/>
              <a:t>, а нормальный,  со сметаной.   </a:t>
            </a:r>
          </a:p>
        </p:txBody>
      </p:sp>
    </p:spTree>
    <p:extLst>
      <p:ext uri="{BB962C8B-B14F-4D97-AF65-F5344CB8AC3E}">
        <p14:creationId xmlns:p14="http://schemas.microsoft.com/office/powerpoint/2010/main" xmlns="" val="4617078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/>
              <a:t>О пользе горячего питания</a:t>
            </a:r>
          </a:p>
        </p:txBody>
      </p:sp>
      <p:sp>
        <p:nvSpPr>
          <p:cNvPr id="1024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800" dirty="0" smtClean="0"/>
              <a:t>Немаловажно, чтобы именно в этот период взросления ребенок научился </a:t>
            </a:r>
            <a:r>
              <a:rPr lang="ru-RU" sz="2800" dirty="0" smtClean="0">
                <a:solidFill>
                  <a:srgbClr val="FF0000"/>
                </a:solidFill>
              </a:rPr>
              <a:t>самостоятельно соблюдать режим питания, рационально питаться независимо от присмотра взрослых. </a:t>
            </a:r>
          </a:p>
          <a:p>
            <a:pPr eaLnBrk="1" hangingPunct="1"/>
            <a:r>
              <a:rPr lang="ru-RU" sz="2800" dirty="0" smtClean="0"/>
              <a:t>Во-первых, чтобы уже сейчас помочь своему организму в нелегкой работе</a:t>
            </a:r>
            <a:r>
              <a:rPr lang="ru-RU" sz="2800" dirty="0"/>
              <a:t>.</a:t>
            </a:r>
            <a:r>
              <a:rPr lang="ru-RU" sz="2800" dirty="0" smtClean="0"/>
              <a:t> </a:t>
            </a:r>
          </a:p>
          <a:p>
            <a:pPr eaLnBrk="1" hangingPunct="1"/>
            <a:r>
              <a:rPr lang="ru-RU" sz="2800" dirty="0"/>
              <a:t>В</a:t>
            </a:r>
            <a:r>
              <a:rPr lang="ru-RU" sz="2800" dirty="0" smtClean="0"/>
              <a:t>о-вторых, чтобы выработать привычку, которая пригодится в самостоятельной жизни.  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370013" y="333375"/>
            <a:ext cx="6408737" cy="1150938"/>
          </a:xfrm>
        </p:spPr>
        <p:txBody>
          <a:bodyPr/>
          <a:lstStyle/>
          <a:p>
            <a:pPr eaLnBrk="1" hangingPunct="1"/>
            <a:r>
              <a:rPr lang="ru-RU" smtClean="0"/>
              <a:t>Марк Тулий Цицерон</a:t>
            </a:r>
            <a:br>
              <a:rPr lang="ru-RU" smtClean="0"/>
            </a:br>
            <a:endParaRPr lang="ru-RU" smtClean="0"/>
          </a:p>
        </p:txBody>
      </p:sp>
      <p:sp>
        <p:nvSpPr>
          <p:cNvPr id="4099" name="Объект 2"/>
          <p:cNvSpPr>
            <a:spLocks noGrp="1"/>
          </p:cNvSpPr>
          <p:nvPr>
            <p:ph idx="1"/>
          </p:nvPr>
        </p:nvSpPr>
        <p:spPr>
          <a:xfrm>
            <a:off x="1331913" y="1600200"/>
            <a:ext cx="7561262" cy="4924425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dirty="0" smtClean="0"/>
              <a:t>Есть и пить нужно столько, чтобы наши силы этим восстанавливались, а не подавлялись.</a:t>
            </a:r>
          </a:p>
          <a:p>
            <a:pPr eaLnBrk="1" hangingPunct="1">
              <a:defRPr/>
            </a:pPr>
            <a:endParaRPr lang="ru-RU" dirty="0" smtClean="0"/>
          </a:p>
          <a:p>
            <a:pPr marL="0" indent="0" algn="r" eaLnBrk="1" hangingPunct="1">
              <a:buFont typeface="Arial" charset="0"/>
              <a:buNone/>
              <a:defRPr/>
            </a:pPr>
            <a:endParaRPr lang="ru-RU" dirty="0" smtClean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65250" y="2851150"/>
            <a:ext cx="641350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860800"/>
            <a:ext cx="1781175" cy="2376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dirty="0" smtClean="0"/>
              <a:t>Пример родителей</a:t>
            </a:r>
          </a:p>
        </p:txBody>
      </p:sp>
      <p:sp>
        <p:nvSpPr>
          <p:cNvPr id="2355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400" dirty="0" smtClean="0"/>
              <a:t>  </a:t>
            </a:r>
            <a:r>
              <a:rPr lang="ru-RU" sz="2400" b="1" dirty="0" smtClean="0">
                <a:solidFill>
                  <a:srgbClr val="FF0000"/>
                </a:solidFill>
              </a:rPr>
              <a:t>Чтобы дети любили полезную пищу, нужно, чтобы ее ели и любили родители. </a:t>
            </a:r>
          </a:p>
          <a:p>
            <a:pPr eaLnBrk="1" hangingPunct="1"/>
            <a:r>
              <a:rPr lang="ru-RU" sz="2400" dirty="0" smtClean="0"/>
              <a:t>Никогда ребенок не будет есть отварную свеклу, если мама дает ему отварную свеклу, а для взрослых подает оливье. </a:t>
            </a:r>
          </a:p>
          <a:p>
            <a:pPr eaLnBrk="1" hangingPunct="1"/>
            <a:r>
              <a:rPr lang="ru-RU" sz="2400" b="1" dirty="0" smtClean="0"/>
              <a:t>Родители должны приучать себя к правильному питанию и быть примером для своих детей. </a:t>
            </a:r>
          </a:p>
          <a:p>
            <a:pPr eaLnBrk="1" hangingPunct="1"/>
            <a:r>
              <a:rPr lang="ru-RU" sz="2400" dirty="0" smtClean="0"/>
              <a:t>Стоит лишь перестать экономить на своем здоровье и здоровье малыша, хотя бы частично </a:t>
            </a:r>
            <a:r>
              <a:rPr lang="ru-RU" sz="2400" b="1" dirty="0" smtClean="0"/>
              <a:t>отказаться от «западной модели питания» </a:t>
            </a:r>
            <a:r>
              <a:rPr lang="ru-RU" sz="2400" dirty="0" smtClean="0"/>
              <a:t>и вспомнить, чем вас кормили в детстве.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84784"/>
            <a:ext cx="7000978" cy="46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4348792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/>
              <a:t>Пример родителей</a:t>
            </a:r>
          </a:p>
        </p:txBody>
      </p:sp>
      <p:sp>
        <p:nvSpPr>
          <p:cNvPr id="2253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000" b="1" i="1" dirty="0" smtClean="0"/>
              <a:t>Фаст-фуд, пицца, жирное мясо, бутерброды, полуфабрикаты, майонез и кетчуп, сосиски и салаты из магазина </a:t>
            </a:r>
            <a:r>
              <a:rPr lang="ru-RU" sz="2000" dirty="0" smtClean="0"/>
              <a:t>– если ребенка дома кормят только этим, то о существовании какой-либо другой еды он никогда и не узнает, и даже самый правильный, вкусный и здоровый борщ покажется ему невкусным.</a:t>
            </a:r>
          </a:p>
          <a:p>
            <a:pPr eaLnBrk="1" hangingPunct="1"/>
            <a:r>
              <a:rPr lang="ru-RU" sz="2000" dirty="0" smtClean="0"/>
              <a:t> Что уж говорить о кашах, овощных салатах, домашних котлетах?  Они явно бледнеют и проигрывают на фоне магазинных и ресторанных покупных «</a:t>
            </a:r>
            <a:r>
              <a:rPr lang="ru-RU" sz="2000" dirty="0" err="1" smtClean="0"/>
              <a:t>вкусняшек</a:t>
            </a:r>
            <a:r>
              <a:rPr lang="ru-RU" sz="2000" dirty="0" smtClean="0"/>
              <a:t>», к которым быстро и легко привыкают дети. </a:t>
            </a:r>
          </a:p>
          <a:p>
            <a:pPr eaLnBrk="1" hangingPunct="1"/>
            <a:r>
              <a:rPr lang="ru-RU" sz="2400" b="1" dirty="0" smtClean="0">
                <a:solidFill>
                  <a:srgbClr val="FF0000"/>
                </a:solidFill>
              </a:rPr>
              <a:t>В результате формируются неправильные пищевые привычки, с которых и начинаются гастриты, язвы, ожирение, ослабление иммунитета и другие «прелести» жизни.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48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solidFill>
                  <a:srgbClr val="4D4D4D"/>
                </a:solidFill>
                <a:latin typeface="Tahoma" pitchFamily="34" charset="0"/>
              </a:rPr>
              <a:t>  </a:t>
            </a:r>
            <a:r>
              <a:rPr lang="ru-RU" b="1" dirty="0" smtClean="0"/>
              <a:t>Неправильное питание</a:t>
            </a:r>
            <a:r>
              <a:rPr lang="ru-RU" dirty="0" smtClean="0"/>
              <a:t> влечёт за собой развитие таких серьёзных болезней,</a:t>
            </a:r>
            <a:r>
              <a:rPr lang="ru-RU" dirty="0" smtClean="0">
                <a:solidFill>
                  <a:srgbClr val="FF0000"/>
                </a:solidFill>
              </a:rPr>
              <a:t> сахарный диабет, язва и гастрит, сердечно – сосудистые заболевания, почечная недостаточность, </a:t>
            </a:r>
            <a:r>
              <a:rPr lang="ru-RU" dirty="0" smtClean="0"/>
              <a:t>и др.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/>
              <a:t>Рекомендуемая масса порций блюд </a:t>
            </a:r>
            <a:br>
              <a:rPr lang="ru-RU" sz="2800" b="1" dirty="0" smtClean="0"/>
            </a:br>
            <a:r>
              <a:rPr lang="ru-RU" sz="2800" b="1" dirty="0" smtClean="0"/>
              <a:t>(в граммах) для обучающихся различного возраста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58632205"/>
              </p:ext>
            </p:extLst>
          </p:nvPr>
        </p:nvGraphicFramePr>
        <p:xfrm>
          <a:off x="1043608" y="1412775"/>
          <a:ext cx="7992888" cy="475190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664296"/>
                <a:gridCol w="2664296"/>
                <a:gridCol w="2664296"/>
              </a:tblGrid>
              <a:tr h="64989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Название блюд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Масса порций в граммах для обучающихся двух возрастных групп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</a:tr>
              <a:tr h="376529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7-11 лет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С 11 лет и старше</a:t>
                      </a:r>
                      <a:endParaRPr lang="ru-RU" b="1" dirty="0"/>
                    </a:p>
                  </a:txBody>
                  <a:tcPr anchor="ctr"/>
                </a:tc>
              </a:tr>
              <a:tr h="928428">
                <a:tc>
                  <a:txBody>
                    <a:bodyPr/>
                    <a:lstStyle/>
                    <a:p>
                      <a:pPr algn="ctr"/>
                      <a:r>
                        <a:rPr lang="ru-RU" b="1" i="0" dirty="0" smtClean="0"/>
                        <a:t>Каша, овощное, яичное, творожное, мясное блюдо</a:t>
                      </a:r>
                      <a:endParaRPr lang="ru-RU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150-200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200-250</a:t>
                      </a:r>
                      <a:endParaRPr lang="ru-RU" dirty="0"/>
                    </a:p>
                  </a:txBody>
                  <a:tcPr anchor="ctr"/>
                </a:tc>
              </a:tr>
              <a:tr h="853457">
                <a:tc>
                  <a:txBody>
                    <a:bodyPr/>
                    <a:lstStyle/>
                    <a:p>
                      <a:pPr algn="ctr"/>
                      <a:r>
                        <a:rPr lang="ru-RU" b="1" i="0" dirty="0" smtClean="0"/>
                        <a:t>Напитки (чай, какао, сок, компот, молоко, кефир и др.)</a:t>
                      </a:r>
                      <a:endParaRPr lang="ru-RU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</a:t>
                      </a:r>
                      <a:endParaRPr lang="ru-RU" dirty="0"/>
                    </a:p>
                  </a:txBody>
                  <a:tcPr anchor="ctr"/>
                </a:tc>
              </a:tr>
              <a:tr h="37652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Салат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60-100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100-150</a:t>
                      </a:r>
                      <a:endParaRPr lang="ru-RU" dirty="0"/>
                    </a:p>
                  </a:txBody>
                  <a:tcPr anchor="ctr"/>
                </a:tc>
              </a:tr>
              <a:tr h="37652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Суп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200-250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250-300</a:t>
                      </a:r>
                      <a:endParaRPr lang="ru-RU" dirty="0"/>
                    </a:p>
                  </a:txBody>
                  <a:tcPr anchor="ctr"/>
                </a:tc>
              </a:tr>
              <a:tr h="37652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Мясо, котлета,</a:t>
                      </a:r>
                      <a:r>
                        <a:rPr lang="ru-RU" b="1" baseline="0" dirty="0" smtClean="0"/>
                        <a:t> рыба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80-120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100-120</a:t>
                      </a:r>
                      <a:endParaRPr lang="ru-RU" dirty="0"/>
                    </a:p>
                  </a:txBody>
                  <a:tcPr anchor="ctr"/>
                </a:tc>
              </a:tr>
              <a:tr h="37652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Гарнир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150-200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200-250</a:t>
                      </a:r>
                      <a:endParaRPr lang="ru-RU" dirty="0"/>
                    </a:p>
                  </a:txBody>
                  <a:tcPr anchor="ctr"/>
                </a:tc>
              </a:tr>
              <a:tr h="37652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Фрукты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797813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6792"/>
            <a:ext cx="7969301" cy="39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7537266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dirty="0" smtClean="0"/>
              <a:t>Памятка родителям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913" y="1268760"/>
            <a:ext cx="7561262" cy="5400328"/>
          </a:xfrm>
        </p:spPr>
        <p:txBody>
          <a:bodyPr/>
          <a:lstStyle/>
          <a:p>
            <a:pPr marL="228600" indent="0" algn="ctr" eaLnBrk="1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Не стоит давать детям  в школу : </a:t>
            </a:r>
            <a:endParaRPr lang="ru-RU" sz="2800" dirty="0" smtClean="0">
              <a:solidFill>
                <a:srgbClr val="FF0000"/>
              </a:solidFill>
            </a:endParaRPr>
          </a:p>
          <a:p>
            <a:pPr marL="0" indent="0" algn="ctr" eaLnBrk="1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800" b="1" i="1" dirty="0" smtClean="0"/>
              <a:t>Сладкую газированную воду, шоколадные батончики, колбасу, чипсы, соус; любые скоропортящиеся продукты.</a:t>
            </a:r>
          </a:p>
          <a:p>
            <a:pPr marL="0" indent="0" algn="ctr">
              <a:spcAft>
                <a:spcPts val="0"/>
              </a:spcAft>
              <a:buNone/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chemeClr val="accent2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Школьник должен знать:</a:t>
            </a:r>
            <a:endParaRPr lang="ru-RU" sz="2800" dirty="0" smtClean="0">
              <a:solidFill>
                <a:srgbClr val="FF0000"/>
              </a:solidFill>
            </a:endParaRPr>
          </a:p>
          <a:p>
            <a:pPr marL="0" indent="0" algn="ctr" eaLnBrk="1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800" dirty="0" smtClean="0"/>
              <a:t> </a:t>
            </a:r>
            <a:r>
              <a:rPr lang="ru-RU" sz="2800" b="1" i="1" dirty="0" smtClean="0">
                <a:solidFill>
                  <a:srgbClr val="FF0000"/>
                </a:solidFill>
              </a:rPr>
              <a:t>Бутерброд не может заменить полноценный горячий обед;</a:t>
            </a:r>
          </a:p>
          <a:p>
            <a:pPr marL="0" indent="0">
              <a:spcAft>
                <a:spcPts val="0"/>
              </a:spcAft>
              <a:buNone/>
              <a:defRPr/>
            </a:pPr>
            <a:r>
              <a:rPr lang="ru-RU" sz="2800" dirty="0"/>
              <a:t> </a:t>
            </a:r>
            <a:r>
              <a:rPr lang="ru-RU" sz="2800" b="1" i="1" dirty="0"/>
              <a:t>Замена горячей пищи буфетной продукцией ведёт к резкому снижению поступления в организм важных питательных веществ (белков, витаминов и микроэлементов).</a:t>
            </a:r>
            <a:endParaRPr lang="ru-RU" sz="2800" b="1" i="1" dirty="0" smtClean="0"/>
          </a:p>
          <a:p>
            <a:pPr eaLnBrk="1" hangingPunct="1">
              <a:defRPr/>
            </a:pPr>
            <a:endParaRPr lang="ru-RU" sz="2400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56792"/>
            <a:ext cx="7632847" cy="4176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708864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Организация питания  школьников  имеет свои особенности, заключающиеся в том, чтобы учесть все те изменения, которые происходят в детском организме в этом возрасте. В этот период следует обратить особое внимание на </a:t>
            </a:r>
            <a:r>
              <a:rPr lang="ru-RU" dirty="0" smtClean="0">
                <a:solidFill>
                  <a:srgbClr val="FF0000"/>
                </a:solidFill>
              </a:rPr>
              <a:t>следующие моменты: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Происходит интенсивный рост всего организма, сопоставимый с темпами развития человека первого года жизни.</a:t>
            </a: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156188"/>
            <a:ext cx="4746104" cy="3673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429000"/>
            <a:ext cx="374400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17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Развиваются все основные системы: опорно-двигательная (особенно скелет), </a:t>
            </a:r>
          </a:p>
          <a:p>
            <a:pPr eaLnBrk="1" hangingPunct="1"/>
            <a:r>
              <a:rPr lang="ru-RU" dirty="0" smtClean="0"/>
              <a:t>идет увеличение мышечной массы, </a:t>
            </a:r>
          </a:p>
          <a:p>
            <a:pPr eaLnBrk="1" hangingPunct="1"/>
            <a:r>
              <a:rPr lang="ru-RU" dirty="0" smtClean="0"/>
              <a:t>сердечно-сосудистая и нервная системы, </a:t>
            </a:r>
          </a:p>
          <a:p>
            <a:pPr eaLnBrk="1" hangingPunct="1"/>
            <a:r>
              <a:rPr lang="ru-RU" dirty="0" smtClean="0"/>
              <a:t>а также идет радикальная </a:t>
            </a:r>
            <a:r>
              <a:rPr lang="ru-RU" dirty="0" smtClean="0">
                <a:solidFill>
                  <a:srgbClr val="FF0000"/>
                </a:solidFill>
              </a:rPr>
              <a:t>гормональная перестройка организма.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На фоне всей физической перестройки повышаются нагрузки на психоэмоциональную сферу.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212976"/>
            <a:ext cx="4457700" cy="33147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Возрастают не только школьные нагрузки, но и напряжение, вызванное социальной адаптацией.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284984"/>
            <a:ext cx="5184000" cy="34510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</a:t>
            </a:r>
          </a:p>
        </p:txBody>
      </p:sp>
      <p:sp>
        <p:nvSpPr>
          <p:cNvPr id="1126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4000" dirty="0" smtClean="0"/>
              <a:t>При составлении рациона для школьников   учитываются изменения физиологических потребностей в пищевых веществах и энергии в зависимости от возраста и пола ребенка.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9808" y="1556792"/>
            <a:ext cx="7635247" cy="45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939911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балансированное питание школьников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Сбалансированное питание школьников</Template>
  <TotalTime>190</TotalTime>
  <Words>917</Words>
  <Application>Microsoft Office PowerPoint</Application>
  <PresentationFormat>Экран (4:3)</PresentationFormat>
  <Paragraphs>219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Сбалансированное питание школьников</vt:lpstr>
      <vt:lpstr>Классный час  О пользе горячего питания</vt:lpstr>
      <vt:lpstr>Марк Тулий Цицерон </vt:lpstr>
      <vt:lpstr>Слайд 3</vt:lpstr>
      <vt:lpstr>Слайд 4</vt:lpstr>
      <vt:lpstr>Слайд 5</vt:lpstr>
      <vt:lpstr>Слайд 6</vt:lpstr>
      <vt:lpstr>Слайд 7</vt:lpstr>
      <vt:lpstr> </vt:lpstr>
      <vt:lpstr>Слайд 9</vt:lpstr>
      <vt:lpstr>Среднесуточные нормы физиологических потребностей в пищевых веществах и энергии для детей и подростков школьного возраста</vt:lpstr>
      <vt:lpstr>Минеральные вещества, мг</vt:lpstr>
      <vt:lpstr>Витамины</vt:lpstr>
      <vt:lpstr>Режим питания школьников</vt:lpstr>
      <vt:lpstr> О пользе горячего питания</vt:lpstr>
      <vt:lpstr>Слайд 15</vt:lpstr>
      <vt:lpstr>О пользе горячего питания</vt:lpstr>
      <vt:lpstr>Слайд 17</vt:lpstr>
      <vt:lpstr>О пользе горячего питания</vt:lpstr>
      <vt:lpstr>О пользе горячего питания</vt:lpstr>
      <vt:lpstr>Пример родителей</vt:lpstr>
      <vt:lpstr>Слайд 21</vt:lpstr>
      <vt:lpstr>Пример родителей</vt:lpstr>
      <vt:lpstr>Слайд 23</vt:lpstr>
      <vt:lpstr>Рекомендуемая масса порций блюд  (в граммах) для обучающихся различного возраста</vt:lpstr>
      <vt:lpstr>Слайд 25</vt:lpstr>
      <vt:lpstr>Памятка родителям</vt:lpstr>
      <vt:lpstr>Слайд 27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Сбалансированное питание школьника</dc:title>
  <dc:creator>Админ</dc:creator>
  <dc:description>http://propowerpoint.ru - Бесплатные шаблоны для презентаций. Полезные советы и уроки PowerPoint .</dc:description>
  <cp:lastModifiedBy>Пользователь Windows</cp:lastModifiedBy>
  <cp:revision>23</cp:revision>
  <dcterms:created xsi:type="dcterms:W3CDTF">2015-12-07T23:39:12Z</dcterms:created>
  <dcterms:modified xsi:type="dcterms:W3CDTF">2020-10-29T18:16:01Z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000800340b0000000000010243100207f9000400038000</vt:lpwstr>
  </property>
</Properties>
</file>